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897" r:id="rId3"/>
    <p:sldId id="257" r:id="rId4"/>
    <p:sldId id="259" r:id="rId5"/>
    <p:sldId id="258" r:id="rId6"/>
    <p:sldId id="389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C8933-977B-CAB2-124E-FA62A7C3C8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D3A4E7-C5E8-4B2E-A7EB-9DF5E2A116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19EFD9-9674-4FD2-1BDD-F0BED99E0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9D08-8940-4573-A3D4-83641051393B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22AA-2E88-7655-6EFD-C6060BEB6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CD00E-E59E-90E3-4847-2F056EAFD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3002-2549-48DC-8B75-8531110C7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194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E8C79-DFB9-3916-94F6-D3C9E39D7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0B17C1-DFED-0AF0-CD63-C0992E3FC0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07F4FD-6E9B-0832-FE93-49C5C724D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9D08-8940-4573-A3D4-83641051393B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934703-89F4-EDA8-3EE8-C26D80C53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794401-053B-18F0-C9D5-DDC99E180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3002-2549-48DC-8B75-8531110C7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85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B64FDB-9ED6-01F1-A619-EF33FD0DC4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31FC02-3700-FCE2-9A51-9AF1B8955C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50EE4-E8C7-F05D-7810-557090B82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9D08-8940-4573-A3D4-83641051393B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64078-1F68-5093-441C-116C87E22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110BC-F983-2680-1931-A44576C6B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3002-2549-48DC-8B75-8531110C7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300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469BE-1CE5-5117-AEB4-B4F011A87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27A6B-E904-6A75-3833-ECDCC323B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FD6DC-7A47-DCC4-E5F7-FF3D5F8E9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9D08-8940-4573-A3D4-83641051393B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8AF6C6-D8C6-E212-9AAD-0B252F974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EB283F-0F84-11AD-7CAE-7AD33EB41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3002-2549-48DC-8B75-8531110C7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532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EF90B-1872-2208-048E-CF1F997B1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ED754F-A20F-1C62-6717-C310BEAA3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E56BED-A2E6-4829-28BA-13E815622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9D08-8940-4573-A3D4-83641051393B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8FFEB-F782-D371-DF10-0562D8CBA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F6B6E-C7B7-7955-4C4F-A9A170334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3002-2549-48DC-8B75-8531110C7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475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25A1B-009B-EA0E-CBED-7E0AA40DC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D5A78-14AE-1484-2DF3-FB12BE7F5E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3DC025-FD04-88B7-8A6F-048F8AF54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550EAB-4888-D1F6-0488-CF3D27A7A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9D08-8940-4573-A3D4-83641051393B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7C8FBA-0D0A-95E2-64EE-DDF365DE0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F2E198-2494-D7A2-F01A-5E9DB7773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3002-2549-48DC-8B75-8531110C7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682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F0AA5-2F7C-1217-92F8-E8858BB32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CC6230-617E-B9F4-89A3-9E630DAF9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82E480-A178-3B6C-3448-ED48BE6FDB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0E0F53-24F7-F567-FF29-6E65D2543F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E4C90B-1C00-8771-E28E-CBCC99E165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96CDBF-C2A6-A98C-FF31-AD00F2CB9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9D08-8940-4573-A3D4-83641051393B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19A02B-E960-3A6F-4799-AE101540D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1DBCED-63B3-A969-2F8F-BF90ECEC4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3002-2549-48DC-8B75-8531110C7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3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FCEE8-CC8B-519C-7635-1108E8262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1E069F-62CF-4E6F-A3AD-792A6C2A4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9D08-8940-4573-A3D4-83641051393B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C293D2-DA42-3A6F-2A88-C30CF97F7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BBC136-BCCE-8190-21E3-B40C305C7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3002-2549-48DC-8B75-8531110C7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14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92BB66-A6C0-B5C4-BCE7-7CB62E103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9D08-8940-4573-A3D4-83641051393B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57167F-6D45-BC18-1E56-D217A7C01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FAAA1F-70A4-78F3-8BB2-3B80B21F6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3002-2549-48DC-8B75-8531110C7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95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AC37B-C205-F20B-AFEE-DAEED50F3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2A7DF-1A2F-84FC-43BB-77500B8D4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F33DBF-F8D7-4E79-7BDF-5DEEEE86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93D35A-5D47-1770-7711-CC1ACC6BC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9D08-8940-4573-A3D4-83641051393B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E6F3EE-D366-B9ED-9E72-A598898BE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AE90CD-872A-0770-47E2-731E85C63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3002-2549-48DC-8B75-8531110C7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25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286C0-196C-0CAB-0B9F-AA44BEE99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1AE17B-8030-870C-E3C9-52D545D7D4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1484C9-6F8C-1CE5-02CB-91BBCDFB4D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4C9DC4-164B-498E-A1DE-7CC70140A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9D08-8940-4573-A3D4-83641051393B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AD3097-4263-6AE8-ACA2-BE91A7660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9982F6-5F05-0571-ECEA-7B4159DB7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3002-2549-48DC-8B75-8531110C7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775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F67310-9CC3-2070-A333-F5ED1B066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499450-17AF-7C19-5769-E93E51986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DC09F-BBBB-2AA8-68AE-7698B12698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29D08-8940-4573-A3D4-83641051393B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2A621-B458-A20A-FECB-FD1C7EAA3A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C027C-3238-1159-709D-8F6EE2ECF4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B3002-2549-48DC-8B75-8531110C7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795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jpe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BD915-5764-70EF-2EA4-3284467275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39112"/>
            <a:ext cx="9144000" cy="19486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lgerian" panose="04020705040A02060702" pitchFamily="82" charset="0"/>
              </a:rPr>
              <a:t>THE 1</a:t>
            </a:r>
            <a:r>
              <a:rPr lang="en-US" b="1" baseline="30000" dirty="0">
                <a:latin typeface="Algerian" panose="04020705040A02060702" pitchFamily="82" charset="0"/>
              </a:rPr>
              <a:t>st</a:t>
            </a:r>
            <a:r>
              <a:rPr lang="en-US" b="1" dirty="0">
                <a:latin typeface="Algerian" panose="04020705040A02060702" pitchFamily="82" charset="0"/>
              </a:rPr>
              <a:t> EXPERT WORKING GROUP SEDM/RESILIENCE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F95506-AFC3-CADF-E882-AC19A627A2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03073" y="4909630"/>
            <a:ext cx="4585853" cy="1287720"/>
          </a:xfrm>
        </p:spPr>
        <p:txBody>
          <a:bodyPr>
            <a:normAutofit/>
          </a:bodyPr>
          <a:lstStyle/>
          <a:p>
            <a:r>
              <a:rPr lang="en-US" sz="3600" i="1" dirty="0">
                <a:latin typeface="Bahnschrift SemiBold Condensed" panose="020B0502040204020203" pitchFamily="34" charset="0"/>
              </a:rPr>
              <a:t>Bucharest (VTC)</a:t>
            </a:r>
          </a:p>
          <a:p>
            <a:r>
              <a:rPr lang="en-US" sz="3600" i="1" dirty="0">
                <a:latin typeface="Bahnschrift SemiBold Condensed" panose="020B0502040204020203" pitchFamily="34" charset="0"/>
              </a:rPr>
              <a:t>12 FEBRUARY, 2025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9391D2-5D6D-A93F-817A-262A9A0233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5806" y="76183"/>
            <a:ext cx="5983549" cy="14264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49CEFA2-3572-A4A8-9BD1-BCA0ADC1AC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861" y="230819"/>
            <a:ext cx="1414508" cy="12877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583CC73-9E77-2A5C-D377-D7DE45BCDA5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1" r="38816" b="-3299"/>
          <a:stretch/>
        </p:blipFill>
        <p:spPr>
          <a:xfrm>
            <a:off x="9630792" y="230819"/>
            <a:ext cx="2046710" cy="1067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494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>
            <a:extLst>
              <a:ext uri="{FF2B5EF4-FFF2-40B4-BE49-F238E27FC236}">
                <a16:creationId xmlns:a16="http://schemas.microsoft.com/office/drawing/2014/main" id="{3E0DAEFD-B234-06DE-6A10-7BA9222719CB}"/>
              </a:ext>
            </a:extLst>
          </p:cNvPr>
          <p:cNvSpPr/>
          <p:nvPr/>
        </p:nvSpPr>
        <p:spPr>
          <a:xfrm>
            <a:off x="3606743" y="5689780"/>
            <a:ext cx="3799423" cy="308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4D3DD1C1-5F5A-C60A-18D8-C8FF1812858E}"/>
              </a:ext>
            </a:extLst>
          </p:cNvPr>
          <p:cNvSpPr/>
          <p:nvPr/>
        </p:nvSpPr>
        <p:spPr>
          <a:xfrm>
            <a:off x="3606744" y="2515162"/>
            <a:ext cx="3799423" cy="308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AA9596CC-0B9B-A887-836E-9E9D85819C79}"/>
              </a:ext>
            </a:extLst>
          </p:cNvPr>
          <p:cNvSpPr/>
          <p:nvPr/>
        </p:nvSpPr>
        <p:spPr>
          <a:xfrm>
            <a:off x="3606745" y="2823539"/>
            <a:ext cx="3799423" cy="308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A7BFD0C-227D-B8AD-D0BA-A9BB43207C58}"/>
              </a:ext>
            </a:extLst>
          </p:cNvPr>
          <p:cNvSpPr/>
          <p:nvPr/>
        </p:nvSpPr>
        <p:spPr>
          <a:xfrm>
            <a:off x="3606745" y="3145212"/>
            <a:ext cx="3799423" cy="308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42FEEAAD-6A7C-856F-639F-99507E7EBC64}"/>
              </a:ext>
            </a:extLst>
          </p:cNvPr>
          <p:cNvSpPr/>
          <p:nvPr/>
        </p:nvSpPr>
        <p:spPr>
          <a:xfrm>
            <a:off x="3606753" y="3780055"/>
            <a:ext cx="3799423" cy="308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67673721-0836-5CB4-A5C1-2B56A5D7486C}"/>
              </a:ext>
            </a:extLst>
          </p:cNvPr>
          <p:cNvSpPr/>
          <p:nvPr/>
        </p:nvSpPr>
        <p:spPr>
          <a:xfrm>
            <a:off x="3606741" y="4133709"/>
            <a:ext cx="3799423" cy="308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E83DEC8F-03F2-0502-07B7-5B94BD10820A}"/>
              </a:ext>
            </a:extLst>
          </p:cNvPr>
          <p:cNvSpPr/>
          <p:nvPr/>
        </p:nvSpPr>
        <p:spPr>
          <a:xfrm>
            <a:off x="3635372" y="4734692"/>
            <a:ext cx="3799423" cy="308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6066C4CE-B674-D211-2E51-787A3F020FE1}"/>
              </a:ext>
            </a:extLst>
          </p:cNvPr>
          <p:cNvSpPr/>
          <p:nvPr/>
        </p:nvSpPr>
        <p:spPr>
          <a:xfrm>
            <a:off x="3606743" y="5384523"/>
            <a:ext cx="3799423" cy="308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4A3A7865-078D-98F8-F4CA-2EAFFFB1E231}"/>
              </a:ext>
            </a:extLst>
          </p:cNvPr>
          <p:cNvSpPr/>
          <p:nvPr/>
        </p:nvSpPr>
        <p:spPr>
          <a:xfrm>
            <a:off x="3606747" y="2205161"/>
            <a:ext cx="3799423" cy="308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368CBDD6-B8DD-DFEE-66CA-C4B2E3DE9443}"/>
              </a:ext>
            </a:extLst>
          </p:cNvPr>
          <p:cNvSpPr/>
          <p:nvPr/>
        </p:nvSpPr>
        <p:spPr>
          <a:xfrm>
            <a:off x="3606747" y="1905553"/>
            <a:ext cx="3799423" cy="308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D531D8D7-C1E1-134B-F185-28437150FE79}"/>
              </a:ext>
            </a:extLst>
          </p:cNvPr>
          <p:cNvSpPr/>
          <p:nvPr/>
        </p:nvSpPr>
        <p:spPr>
          <a:xfrm>
            <a:off x="3606742" y="1632037"/>
            <a:ext cx="3799423" cy="308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37B956-9FCF-14C6-A027-CE3603AF15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500979"/>
          </a:xfrm>
          <a:prstGeom prst="rect">
            <a:avLst/>
          </a:prstGeom>
        </p:spPr>
      </p:pic>
      <p:sp>
        <p:nvSpPr>
          <p:cNvPr id="12" name="Rectangle 10">
            <a:extLst>
              <a:ext uri="{FF2B5EF4-FFF2-40B4-BE49-F238E27FC236}">
                <a16:creationId xmlns:a16="http://schemas.microsoft.com/office/drawing/2014/main" id="{78797E3B-B02D-3DDD-34CD-EE5A26048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1" y="3654017"/>
            <a:ext cx="2899110" cy="4924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o-RO" sz="16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SEDM Member Nations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o-RO" sz="1600" b="1" u="sng" dirty="0">
                <a:solidFill>
                  <a:srgbClr val="000000"/>
                </a:solidFill>
              </a:rPr>
              <a:t>confirmed participation</a:t>
            </a:r>
            <a:endParaRPr kumimoji="0" lang="en-US" altLang="ro-RO" sz="36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F99776C8-DBCA-99E5-C065-11C530037C18}"/>
              </a:ext>
            </a:extLst>
          </p:cNvPr>
          <p:cNvGrpSpPr/>
          <p:nvPr/>
        </p:nvGrpSpPr>
        <p:grpSpPr>
          <a:xfrm>
            <a:off x="3615637" y="1635632"/>
            <a:ext cx="3790528" cy="5046573"/>
            <a:chOff x="3281638" y="1661704"/>
            <a:chExt cx="4226689" cy="5046573"/>
          </a:xfrm>
        </p:grpSpPr>
        <p:sp>
          <p:nvSpPr>
            <p:cNvPr id="17" name="Rectangle 48">
              <a:extLst>
                <a:ext uri="{FF2B5EF4-FFF2-40B4-BE49-F238E27FC236}">
                  <a16:creationId xmlns:a16="http://schemas.microsoft.com/office/drawing/2014/main" id="{50B9B2E0-BFF8-C59C-D2AC-32E434696B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3606" y="1662221"/>
              <a:ext cx="102278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o-RO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Albania</a:t>
              </a:r>
              <a:endParaRPr kumimoji="0" lang="ro-RO" altLang="ro-RO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48">
              <a:extLst>
                <a:ext uri="{FF2B5EF4-FFF2-40B4-BE49-F238E27FC236}">
                  <a16:creationId xmlns:a16="http://schemas.microsoft.com/office/drawing/2014/main" id="{40628ABD-3CAF-DBE8-1630-D21A00EB6E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3606" y="1947150"/>
              <a:ext cx="281708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o-RO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Bosnia and Herzegovina</a:t>
              </a:r>
              <a:endParaRPr kumimoji="0" lang="ro-RO" altLang="ro-RO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48">
              <a:extLst>
                <a:ext uri="{FF2B5EF4-FFF2-40B4-BE49-F238E27FC236}">
                  <a16:creationId xmlns:a16="http://schemas.microsoft.com/office/drawing/2014/main" id="{0994DE14-C973-FB4A-C482-4B55A04CCE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3606" y="2246891"/>
              <a:ext cx="148834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o-RO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Bulgaria</a:t>
              </a:r>
              <a:endParaRPr kumimoji="0" lang="ro-RO" altLang="ro-RO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48">
              <a:extLst>
                <a:ext uri="{FF2B5EF4-FFF2-40B4-BE49-F238E27FC236}">
                  <a16:creationId xmlns:a16="http://schemas.microsoft.com/office/drawing/2014/main" id="{57B2DB71-009C-C2B8-B8A3-BD3268A0B0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3606" y="2571039"/>
              <a:ext cx="148834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o-RO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Croatia</a:t>
              </a:r>
              <a:endParaRPr kumimoji="0" lang="ro-RO" altLang="ro-RO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3A56E752-31F5-22ED-C121-F267878E0E84}"/>
                </a:ext>
              </a:extLst>
            </p:cNvPr>
            <p:cNvGrpSpPr/>
            <p:nvPr/>
          </p:nvGrpSpPr>
          <p:grpSpPr>
            <a:xfrm>
              <a:off x="3281638" y="1661704"/>
              <a:ext cx="445148" cy="4979978"/>
              <a:chOff x="942938" y="1585504"/>
              <a:chExt cx="445148" cy="4979978"/>
            </a:xfrm>
          </p:grpSpPr>
          <p:pic>
            <p:nvPicPr>
              <p:cNvPr id="13" name="Picture 14">
                <a:extLst>
                  <a:ext uri="{FF2B5EF4-FFF2-40B4-BE49-F238E27FC236}">
                    <a16:creationId xmlns:a16="http://schemas.microsoft.com/office/drawing/2014/main" id="{EA23BBAE-B1AF-983A-A8EF-C077DA98FE5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79214" y="1585504"/>
                <a:ext cx="404346" cy="2617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" name="Picture 50">
                <a:extLst>
                  <a:ext uri="{FF2B5EF4-FFF2-40B4-BE49-F238E27FC236}">
                    <a16:creationId xmlns:a16="http://schemas.microsoft.com/office/drawing/2014/main" id="{CFDC3F25-D9D8-3A35-D683-E183EBE2F05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79214" y="1883100"/>
                <a:ext cx="404345" cy="2764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" name="Picture 86">
                <a:extLst>
                  <a:ext uri="{FF2B5EF4-FFF2-40B4-BE49-F238E27FC236}">
                    <a16:creationId xmlns:a16="http://schemas.microsoft.com/office/drawing/2014/main" id="{7FED54C8-DECE-D1DB-9E5A-2B2FF81B226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76632" y="2193041"/>
                <a:ext cx="411454" cy="2650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" name="Picture 122">
                <a:extLst>
                  <a:ext uri="{FF2B5EF4-FFF2-40B4-BE49-F238E27FC236}">
                    <a16:creationId xmlns:a16="http://schemas.microsoft.com/office/drawing/2014/main" id="{82B6020B-FE3A-DBFC-CC09-B1A03A120E3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8298" y="2494839"/>
                <a:ext cx="411454" cy="2650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" name="Picture 194">
                <a:extLst>
                  <a:ext uri="{FF2B5EF4-FFF2-40B4-BE49-F238E27FC236}">
                    <a16:creationId xmlns:a16="http://schemas.microsoft.com/office/drawing/2014/main" id="{D43CE1B9-B1AD-2DEC-1ADE-CB43A1F3EB3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3490" y="2796637"/>
                <a:ext cx="411453" cy="283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418D22B3-F78C-893D-338E-432DD33F01D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1861"/>
              <a:stretch/>
            </p:blipFill>
            <p:spPr bwMode="auto">
              <a:xfrm>
                <a:off x="959951" y="3115623"/>
                <a:ext cx="423608" cy="283600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24" name="Picture 266">
                <a:extLst>
                  <a:ext uri="{FF2B5EF4-FFF2-40B4-BE49-F238E27FC236}">
                    <a16:creationId xmlns:a16="http://schemas.microsoft.com/office/drawing/2014/main" id="{1DF1F6F8-26B6-D2E8-1230-3ED8581B8DD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50280" y="3436017"/>
                <a:ext cx="433279" cy="283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0" name="Picture 59">
                <a:extLst>
                  <a:ext uri="{FF2B5EF4-FFF2-40B4-BE49-F238E27FC236}">
                    <a16:creationId xmlns:a16="http://schemas.microsoft.com/office/drawing/2014/main" id="{7AFD9EDF-783F-B6FA-1A09-C649B3A7925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8303" y="3756411"/>
                <a:ext cx="416640" cy="282924"/>
              </a:xfrm>
              <a:prstGeom prst="rect">
                <a:avLst/>
              </a:prstGeom>
            </p:spPr>
          </p:pic>
          <p:pic>
            <p:nvPicPr>
              <p:cNvPr id="61" name="Picture 60">
                <a:extLst>
                  <a:ext uri="{FF2B5EF4-FFF2-40B4-BE49-F238E27FC236}">
                    <a16:creationId xmlns:a16="http://schemas.microsoft.com/office/drawing/2014/main" id="{AC0F8FF4-D93E-0A63-9D50-D2DBCD228E1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828" t="9935" r="4660" b="9852"/>
              <a:stretch/>
            </p:blipFill>
            <p:spPr bwMode="auto">
              <a:xfrm>
                <a:off x="947674" y="4076129"/>
                <a:ext cx="427269" cy="282925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63" name="Picture 62">
                <a:extLst>
                  <a:ext uri="{FF2B5EF4-FFF2-40B4-BE49-F238E27FC236}">
                    <a16:creationId xmlns:a16="http://schemas.microsoft.com/office/drawing/2014/main" id="{60300F8A-F495-5352-BFDD-F8FDEF7AA8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1223" y="4711163"/>
                <a:ext cx="414046" cy="282924"/>
              </a:xfrm>
              <a:prstGeom prst="rect">
                <a:avLst/>
              </a:prstGeom>
            </p:spPr>
          </p:pic>
          <p:pic>
            <p:nvPicPr>
              <p:cNvPr id="64" name="Picture 63">
                <a:extLst>
                  <a:ext uri="{FF2B5EF4-FFF2-40B4-BE49-F238E27FC236}">
                    <a16:creationId xmlns:a16="http://schemas.microsoft.com/office/drawing/2014/main" id="{65149E01-5D70-418F-5BBE-735ACB137DB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1937"/>
              <a:stretch/>
            </p:blipFill>
            <p:spPr bwMode="auto">
              <a:xfrm>
                <a:off x="947674" y="5030881"/>
                <a:ext cx="416640" cy="282924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65" name="Picture 64">
                <a:extLst>
                  <a:ext uri="{FF2B5EF4-FFF2-40B4-BE49-F238E27FC236}">
                    <a16:creationId xmlns:a16="http://schemas.microsoft.com/office/drawing/2014/main" id="{71BB893C-8855-511F-574F-66B0FBB9AC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47674" y="5350599"/>
                <a:ext cx="420081" cy="282924"/>
              </a:xfrm>
              <a:prstGeom prst="rect">
                <a:avLst/>
              </a:prstGeom>
            </p:spPr>
          </p:pic>
          <p:pic>
            <p:nvPicPr>
              <p:cNvPr id="66" name="Picture 65">
                <a:extLst>
                  <a:ext uri="{FF2B5EF4-FFF2-40B4-BE49-F238E27FC236}">
                    <a16:creationId xmlns:a16="http://schemas.microsoft.com/office/drawing/2014/main" id="{0D360FBE-3D43-2108-42D1-96411D4FBA0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 flipH="1">
                <a:off x="942938" y="5665914"/>
                <a:ext cx="421376" cy="276062"/>
              </a:xfrm>
              <a:prstGeom prst="rect">
                <a:avLst/>
              </a:prstGeom>
            </p:spPr>
          </p:pic>
          <p:pic>
            <p:nvPicPr>
              <p:cNvPr id="67" name="Picture 66">
                <a:extLst>
                  <a:ext uri="{FF2B5EF4-FFF2-40B4-BE49-F238E27FC236}">
                    <a16:creationId xmlns:a16="http://schemas.microsoft.com/office/drawing/2014/main" id="{4172B0AA-A259-E3FD-B50E-13F6BC379AD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384" t="9210" r="4722" b="9492"/>
              <a:stretch/>
            </p:blipFill>
            <p:spPr bwMode="auto">
              <a:xfrm>
                <a:off x="942938" y="5974367"/>
                <a:ext cx="421070" cy="282662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68" name="Picture 67">
                <a:extLst>
                  <a:ext uri="{FF2B5EF4-FFF2-40B4-BE49-F238E27FC236}">
                    <a16:creationId xmlns:a16="http://schemas.microsoft.com/office/drawing/2014/main" id="{BE7767C5-AAD6-6E26-C03D-259E3C6F6B5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42938" y="6289420"/>
                <a:ext cx="419849" cy="276062"/>
              </a:xfrm>
              <a:prstGeom prst="rect">
                <a:avLst/>
              </a:prstGeom>
            </p:spPr>
          </p:pic>
        </p:grpSp>
        <p:sp>
          <p:nvSpPr>
            <p:cNvPr id="70" name="Rectangle 48">
              <a:extLst>
                <a:ext uri="{FF2B5EF4-FFF2-40B4-BE49-F238E27FC236}">
                  <a16:creationId xmlns:a16="http://schemas.microsoft.com/office/drawing/2014/main" id="{9247DBFA-B6E2-8B40-3B05-FCBBEE2F8D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3605" y="2889850"/>
              <a:ext cx="148834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o-RO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Georgia</a:t>
              </a:r>
              <a:endParaRPr kumimoji="0" lang="ro-RO" altLang="ro-RO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48">
              <a:extLst>
                <a:ext uri="{FF2B5EF4-FFF2-40B4-BE49-F238E27FC236}">
                  <a16:creationId xmlns:a16="http://schemas.microsoft.com/office/drawing/2014/main" id="{80A72E8B-C7F7-A234-BA66-1F52489AE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3605" y="3199028"/>
              <a:ext cx="281709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o-RO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Hellenic Republic</a:t>
              </a:r>
              <a:endParaRPr kumimoji="0" lang="ro-RO" altLang="ro-RO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48">
              <a:extLst>
                <a:ext uri="{FF2B5EF4-FFF2-40B4-BE49-F238E27FC236}">
                  <a16:creationId xmlns:a16="http://schemas.microsoft.com/office/drawing/2014/main" id="{4FE9359E-434A-CA59-34A7-449993DDBF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3605" y="3531901"/>
              <a:ext cx="148834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o-RO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Italy</a:t>
              </a:r>
            </a:p>
          </p:txBody>
        </p:sp>
        <p:sp>
          <p:nvSpPr>
            <p:cNvPr id="73" name="Rectangle 48">
              <a:extLst>
                <a:ext uri="{FF2B5EF4-FFF2-40B4-BE49-F238E27FC236}">
                  <a16:creationId xmlns:a16="http://schemas.microsoft.com/office/drawing/2014/main" id="{A0E3EFC1-42FE-7074-4133-EE2CA4F23C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3604" y="3864729"/>
              <a:ext cx="254157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o-RO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Republic of Moldova</a:t>
              </a:r>
              <a:endParaRPr kumimoji="0" lang="ro-RO" altLang="ro-RO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48">
              <a:extLst>
                <a:ext uri="{FF2B5EF4-FFF2-40B4-BE49-F238E27FC236}">
                  <a16:creationId xmlns:a16="http://schemas.microsoft.com/office/drawing/2014/main" id="{AC68E431-7A3B-A126-5014-3DBC6C78F1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3603" y="4182017"/>
              <a:ext cx="148834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o-RO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Montenegro</a:t>
              </a:r>
              <a:endParaRPr kumimoji="0" lang="ro-RO" altLang="ro-RO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48">
              <a:extLst>
                <a:ext uri="{FF2B5EF4-FFF2-40B4-BE49-F238E27FC236}">
                  <a16:creationId xmlns:a16="http://schemas.microsoft.com/office/drawing/2014/main" id="{014EA0CC-41D0-0440-97EB-F0D7F1CC837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737891" y="3967757"/>
              <a:ext cx="377043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o-RO" altLang="ro-RO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48">
              <a:extLst>
                <a:ext uri="{FF2B5EF4-FFF2-40B4-BE49-F238E27FC236}">
                  <a16:creationId xmlns:a16="http://schemas.microsoft.com/office/drawing/2014/main" id="{DDDC8C31-9149-7E46-ED07-85CCF9C84D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3600" y="4801674"/>
              <a:ext cx="148835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o-RO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Romania</a:t>
              </a:r>
              <a:endParaRPr kumimoji="0" lang="ro-RO" altLang="ro-RO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48">
              <a:extLst>
                <a:ext uri="{FF2B5EF4-FFF2-40B4-BE49-F238E27FC236}">
                  <a16:creationId xmlns:a16="http://schemas.microsoft.com/office/drawing/2014/main" id="{7391F0B8-722C-46A5-2859-E0C726F91C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3603" y="5156896"/>
              <a:ext cx="148834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o-RO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Serbia</a:t>
              </a:r>
              <a:endParaRPr kumimoji="0" lang="ro-RO" altLang="ro-RO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48">
              <a:extLst>
                <a:ext uri="{FF2B5EF4-FFF2-40B4-BE49-F238E27FC236}">
                  <a16:creationId xmlns:a16="http://schemas.microsoft.com/office/drawing/2014/main" id="{D68D26FF-6BA4-18A2-D1C0-BED0AF6AC1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3602" y="5457410"/>
              <a:ext cx="148834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o-RO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Slovenia</a:t>
              </a:r>
              <a:endParaRPr kumimoji="0" lang="ro-RO" altLang="ro-RO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Rectangle 48">
              <a:extLst>
                <a:ext uri="{FF2B5EF4-FFF2-40B4-BE49-F238E27FC236}">
                  <a16:creationId xmlns:a16="http://schemas.microsoft.com/office/drawing/2014/main" id="{3EDA1801-B61C-F769-BB6B-5DA028669B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3601" y="5781162"/>
              <a:ext cx="148834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o-RO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Türkiye</a:t>
              </a:r>
              <a:endParaRPr kumimoji="0" lang="ro-RO" altLang="ro-RO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Rectangle 48">
              <a:extLst>
                <a:ext uri="{FF2B5EF4-FFF2-40B4-BE49-F238E27FC236}">
                  <a16:creationId xmlns:a16="http://schemas.microsoft.com/office/drawing/2014/main" id="{548DB3D0-78D1-14E6-EDDB-F81349B257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3600" y="6116268"/>
              <a:ext cx="148834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o-RO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Ukraine</a:t>
              </a:r>
              <a:endParaRPr kumimoji="0" lang="ro-RO" altLang="ro-RO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48">
              <a:extLst>
                <a:ext uri="{FF2B5EF4-FFF2-40B4-BE49-F238E27FC236}">
                  <a16:creationId xmlns:a16="http://schemas.microsoft.com/office/drawing/2014/main" id="{896DE98B-4637-042C-5B6B-9B5EFF14AF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3599" y="6431278"/>
              <a:ext cx="148834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o-RO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USA</a:t>
              </a:r>
              <a:endParaRPr kumimoji="0" lang="ro-RO" altLang="ro-RO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CC5EFDB7-BED8-784B-3502-A96692EB1664}"/>
              </a:ext>
            </a:extLst>
          </p:cNvPr>
          <p:cNvSpPr/>
          <p:nvPr/>
        </p:nvSpPr>
        <p:spPr>
          <a:xfrm>
            <a:off x="3606741" y="4443137"/>
            <a:ext cx="3799423" cy="308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o-R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</a:t>
            </a:r>
            <a:r>
              <a:rPr kumimoji="0" lang="ro-RO" altLang="ro-R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Re</a:t>
            </a:r>
            <a:r>
              <a:rPr kumimoji="0" lang="en-US" altLang="ro-R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public of North Macedonia</a:t>
            </a:r>
            <a:endParaRPr kumimoji="0" lang="ro-RO" altLang="ro-R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CC03FF2-CDAA-D992-BC91-F65B921C2A2B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633077" y="4465163"/>
            <a:ext cx="377712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626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5096B-2E88-54A3-DD0A-CCC100379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1BE2A-E5D9-EB8F-9F42-D06E70ED8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93643"/>
            <a:ext cx="10515600" cy="416371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1200" b="1" dirty="0"/>
              <a:t>AGENDA</a:t>
            </a:r>
          </a:p>
          <a:p>
            <a:pPr marL="0" indent="0" algn="ctr">
              <a:buNone/>
            </a:pPr>
            <a:endParaRPr lang="ro-RO" sz="11200" b="1" dirty="0"/>
          </a:p>
          <a:p>
            <a:r>
              <a:rPr lang="en-US" sz="11200" b="1" dirty="0"/>
              <a:t>Opening remarks </a:t>
            </a:r>
            <a:r>
              <a:rPr lang="en-US" sz="11200" dirty="0"/>
              <a:t>– Ms. Violeta NICOLESCU SEDM Secretariat Director</a:t>
            </a:r>
            <a:r>
              <a:rPr lang="ro-RO" sz="11200" dirty="0"/>
              <a:t> </a:t>
            </a:r>
          </a:p>
          <a:p>
            <a:endParaRPr lang="en-US" sz="11200" dirty="0"/>
          </a:p>
          <a:p>
            <a:endParaRPr lang="en-US" sz="11200" dirty="0"/>
          </a:p>
          <a:p>
            <a:r>
              <a:rPr lang="en-US" sz="11200" b="1" dirty="0"/>
              <a:t>Delegation introductions </a:t>
            </a:r>
            <a:endParaRPr lang="ro-RO" sz="11200" b="1" dirty="0"/>
          </a:p>
          <a:p>
            <a:pPr marL="0" indent="0">
              <a:buNone/>
            </a:pPr>
            <a:endParaRPr lang="en-US" sz="11200" b="1" dirty="0"/>
          </a:p>
          <a:p>
            <a:pPr marL="0" indent="0">
              <a:buNone/>
            </a:pPr>
            <a:endParaRPr lang="en-US" sz="11200" b="1" dirty="0"/>
          </a:p>
          <a:p>
            <a:r>
              <a:rPr lang="en-US" sz="11200" b="1" dirty="0"/>
              <a:t>Family Photo</a:t>
            </a:r>
            <a:endParaRPr lang="ro-RO" sz="11200" b="1" dirty="0"/>
          </a:p>
          <a:p>
            <a:endParaRPr lang="ro-RO" sz="3600" b="1" dirty="0"/>
          </a:p>
          <a:p>
            <a:pPr marL="0" indent="0">
              <a:buNone/>
            </a:pPr>
            <a:r>
              <a:rPr lang="ro-RO" b="1" dirty="0"/>
              <a:t> 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56B257-5294-F43F-1020-429BAF3711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500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397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5CD75-264D-5BF9-755F-1967D6860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892" y="1331532"/>
            <a:ext cx="11284670" cy="5312004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en-US" sz="8000" b="1" dirty="0"/>
              <a:t>AGENDA</a:t>
            </a:r>
          </a:p>
          <a:p>
            <a:pPr marL="0" indent="0">
              <a:buNone/>
            </a:pPr>
            <a:r>
              <a:rPr lang="en-US" sz="8000" b="1" dirty="0">
                <a:highlight>
                  <a:srgbClr val="C0C0C0"/>
                </a:highlight>
              </a:rPr>
              <a:t>Session 1</a:t>
            </a:r>
            <a:r>
              <a:rPr lang="en-US" sz="8000" dirty="0">
                <a:highlight>
                  <a:srgbClr val="C0C0C0"/>
                </a:highlight>
              </a:rPr>
              <a:t>:</a:t>
            </a:r>
            <a:r>
              <a:rPr lang="ro-RO" sz="8000" dirty="0">
                <a:highlight>
                  <a:srgbClr val="C0C0C0"/>
                </a:highlight>
              </a:rPr>
              <a:t> </a:t>
            </a:r>
          </a:p>
          <a:p>
            <a:pPr marL="0" indent="0">
              <a:buNone/>
            </a:pPr>
            <a:endParaRPr lang="ro-RO" sz="8000" dirty="0">
              <a:highlight>
                <a:srgbClr val="C0C0C0"/>
              </a:highlight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o-RO" sz="8000" dirty="0"/>
              <a:t> </a:t>
            </a:r>
            <a:r>
              <a:rPr lang="en-US" sz="8000" b="1" dirty="0"/>
              <a:t>The Activities Plan for 2025</a:t>
            </a:r>
            <a:r>
              <a:rPr lang="en-US" sz="8000" dirty="0"/>
              <a:t>,</a:t>
            </a:r>
            <a:r>
              <a:rPr lang="ro-RO" sz="8000" dirty="0"/>
              <a:t> </a:t>
            </a:r>
            <a:r>
              <a:rPr lang="en-US" sz="8000" dirty="0"/>
              <a:t>presented by </a:t>
            </a:r>
            <a:r>
              <a:rPr lang="ro-RO" sz="8000" b="1" dirty="0"/>
              <a:t>LTC Robert STANCIU;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o-RO" sz="8000" b="1" dirty="0"/>
              <a:t>A </a:t>
            </a:r>
            <a:r>
              <a:rPr lang="en-US" sz="8000" b="1" dirty="0"/>
              <a:t>Brief regarding </a:t>
            </a:r>
            <a:r>
              <a:rPr lang="ro-RO" sz="8000" b="1" dirty="0"/>
              <a:t>E-ARC </a:t>
            </a:r>
            <a:r>
              <a:rPr lang="en-US" sz="8000" b="1" dirty="0"/>
              <a:t>activities</a:t>
            </a:r>
            <a:r>
              <a:rPr lang="ro-RO" sz="8000" b="1" dirty="0"/>
              <a:t>, </a:t>
            </a:r>
            <a:r>
              <a:rPr lang="en-US" sz="8000" b="1" dirty="0"/>
              <a:t>presented</a:t>
            </a:r>
            <a:r>
              <a:rPr lang="ro-RO" sz="8000" b="1" dirty="0"/>
              <a:t> by Dragoș Miculescu;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8000" dirty="0"/>
              <a:t>A Questionary in the resilience field,</a:t>
            </a:r>
            <a:r>
              <a:rPr lang="ro-RO" sz="8000" dirty="0"/>
              <a:t> </a:t>
            </a:r>
            <a:r>
              <a:rPr lang="en-US" sz="8000" dirty="0"/>
              <a:t>presented</a:t>
            </a:r>
            <a:r>
              <a:rPr lang="ro-RO" sz="8000" dirty="0"/>
              <a:t> by </a:t>
            </a:r>
            <a:r>
              <a:rPr lang="ro-RO" sz="8000" b="1" dirty="0"/>
              <a:t>Dragoș MICULESCU (E-ARC reprezentative)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8000" dirty="0"/>
          </a:p>
          <a:p>
            <a:pPr marL="0" indent="0">
              <a:buNone/>
            </a:pPr>
            <a:r>
              <a:rPr lang="ro-RO" sz="8000" b="1" dirty="0">
                <a:highlight>
                  <a:srgbClr val="C0C0C0"/>
                </a:highlight>
              </a:rPr>
              <a:t>Break </a:t>
            </a:r>
          </a:p>
          <a:p>
            <a:pPr marL="0" indent="0">
              <a:buNone/>
            </a:pPr>
            <a:endParaRPr lang="ro-RO" sz="8000" b="1" dirty="0">
              <a:highlight>
                <a:srgbClr val="C0C0C0"/>
              </a:highlight>
            </a:endParaRPr>
          </a:p>
          <a:p>
            <a:pPr marL="0" indent="0">
              <a:buNone/>
            </a:pPr>
            <a:endParaRPr lang="en-US" sz="8000" b="1" dirty="0"/>
          </a:p>
          <a:p>
            <a:pPr marL="0" indent="0">
              <a:buNone/>
            </a:pPr>
            <a:endParaRPr lang="ro-RO" sz="8000" dirty="0"/>
          </a:p>
          <a:p>
            <a:pPr marL="0" indent="0">
              <a:buNone/>
            </a:pPr>
            <a:r>
              <a:rPr lang="en-US" sz="8000" b="1" dirty="0">
                <a:highlight>
                  <a:srgbClr val="C0C0C0"/>
                </a:highlight>
              </a:rPr>
              <a:t> </a:t>
            </a:r>
            <a:r>
              <a:rPr lang="en-US" sz="8000" b="1" dirty="0"/>
              <a:t>  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8E4BA2-E560-E99B-EF3C-64FB3B5581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6130"/>
            <a:ext cx="12192000" cy="1500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707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300D2-B758-19C9-E015-E2615EFD4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665" y="1704513"/>
            <a:ext cx="10520039" cy="481169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b="1" dirty="0"/>
              <a:t>AGENDA</a:t>
            </a:r>
          </a:p>
          <a:p>
            <a:pPr marL="0" indent="0">
              <a:buNone/>
            </a:pPr>
            <a:r>
              <a:rPr lang="en-US" sz="2000" b="1" dirty="0">
                <a:highlight>
                  <a:srgbClr val="C0C0C0"/>
                </a:highlight>
              </a:rPr>
              <a:t>Session </a:t>
            </a:r>
            <a:r>
              <a:rPr lang="ro-RO" sz="2000" b="1" dirty="0">
                <a:highlight>
                  <a:srgbClr val="C0C0C0"/>
                </a:highlight>
              </a:rPr>
              <a:t>2</a:t>
            </a:r>
            <a:r>
              <a:rPr lang="en-US" sz="2000" b="1" dirty="0">
                <a:highlight>
                  <a:srgbClr val="C0C0C0"/>
                </a:highlight>
              </a:rPr>
              <a:t>:</a:t>
            </a:r>
            <a:r>
              <a:rPr lang="en-US" sz="2000" b="1" dirty="0"/>
              <a:t> </a:t>
            </a:r>
            <a:endParaRPr lang="ro-RO" sz="2000" b="1" dirty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2000" i="1" kern="0" dirty="0"/>
              <a:t>The proposal for developing a web-page for the resilience project under the SEDM Portal</a:t>
            </a:r>
            <a:r>
              <a:rPr lang="ro-RO" sz="2000" i="1" kern="0" dirty="0"/>
              <a:t>, </a:t>
            </a:r>
            <a:r>
              <a:rPr lang="en-US" sz="2000" i="1" kern="0" dirty="0"/>
              <a:t>drafted</a:t>
            </a:r>
            <a:r>
              <a:rPr lang="ro-RO" sz="2000" i="1" kern="0" dirty="0"/>
              <a:t> by ROU, </a:t>
            </a:r>
            <a:r>
              <a:rPr lang="en-US" sz="2000" kern="0" dirty="0"/>
              <a:t>presented</a:t>
            </a:r>
            <a:r>
              <a:rPr lang="ro-RO" sz="2000" kern="0" dirty="0"/>
              <a:t> by </a:t>
            </a:r>
            <a:r>
              <a:rPr lang="ro-RO" sz="2000" b="1" kern="0" dirty="0"/>
              <a:t>CPT </a:t>
            </a:r>
            <a:r>
              <a:rPr lang="en-US" sz="2000" b="1" kern="0" dirty="0" err="1"/>
              <a:t>eng</a:t>
            </a:r>
            <a:r>
              <a:rPr lang="ro-RO" sz="2000" b="1" kern="0" dirty="0"/>
              <a:t>. Alina Valentina MIHAI;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000" i="1" kern="0" dirty="0"/>
              <a:t>The impact of the recent political developments in Europe on the resilience of SEDM Member Nations to anti-Western influence </a:t>
            </a:r>
            <a:r>
              <a:rPr lang="en-US" sz="2000" kern="0" dirty="0"/>
              <a:t>(the Round</a:t>
            </a:r>
            <a:r>
              <a:rPr lang="ro-RO" sz="2000" kern="0" dirty="0"/>
              <a:t> Table</a:t>
            </a:r>
            <a:r>
              <a:rPr lang="en-US" sz="2000" kern="0" dirty="0"/>
              <a:t> event concept), presented</a:t>
            </a:r>
            <a:r>
              <a:rPr lang="ro-RO" sz="2000" kern="0" dirty="0"/>
              <a:t> by </a:t>
            </a:r>
            <a:r>
              <a:rPr lang="ro-RO" sz="2000" b="1" kern="0" dirty="0"/>
              <a:t>Dragoș MICULESCU </a:t>
            </a:r>
            <a:r>
              <a:rPr lang="en-US" sz="2000" b="1" kern="0" dirty="0"/>
              <a:t> </a:t>
            </a:r>
            <a:r>
              <a:rPr lang="ro-RO" sz="2000" b="1" kern="0" dirty="0"/>
              <a:t>(E-ARC </a:t>
            </a:r>
            <a:r>
              <a:rPr lang="en-US" sz="2000" b="1" kern="0" dirty="0"/>
              <a:t>representative)</a:t>
            </a:r>
            <a:r>
              <a:rPr lang="ro-RO" sz="2000" b="1" kern="0" dirty="0"/>
              <a:t>;</a:t>
            </a:r>
            <a:endParaRPr lang="en-US" sz="2000" kern="0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000" i="1" kern="0" dirty="0"/>
              <a:t>Collaborative Approaches to Resilience in Southeastern Europe:</a:t>
            </a:r>
            <a:r>
              <a:rPr lang="ro-RO" sz="2000" i="1" kern="0" dirty="0"/>
              <a:t> </a:t>
            </a:r>
            <a:r>
              <a:rPr lang="en-US" sz="2000" i="1" kern="0" dirty="0"/>
              <a:t>Navigating a Changing Landscape</a:t>
            </a:r>
            <a:r>
              <a:rPr lang="ro-RO" sz="2000" i="1" kern="0" dirty="0"/>
              <a:t> </a:t>
            </a:r>
            <a:r>
              <a:rPr lang="en-US" sz="2000" kern="0" dirty="0"/>
              <a:t>(the</a:t>
            </a:r>
            <a:r>
              <a:rPr lang="ro-RO" sz="2000" kern="0" dirty="0"/>
              <a:t> </a:t>
            </a:r>
            <a:r>
              <a:rPr lang="en-US" sz="2000" kern="0" dirty="0"/>
              <a:t>Conference</a:t>
            </a:r>
            <a:r>
              <a:rPr lang="ro-RO" sz="2000" kern="0" dirty="0"/>
              <a:t> Concept</a:t>
            </a:r>
            <a:r>
              <a:rPr lang="en-US" sz="2000" kern="0" dirty="0"/>
              <a:t>, presented</a:t>
            </a:r>
            <a:r>
              <a:rPr lang="ro-RO" sz="2000" kern="0" dirty="0"/>
              <a:t> by</a:t>
            </a:r>
            <a:r>
              <a:rPr lang="ro-RO" sz="2000" b="1" kern="0" dirty="0"/>
              <a:t> CDR (Air Force) </a:t>
            </a:r>
            <a:r>
              <a:rPr lang="en-US" sz="2000" b="1" kern="0" dirty="0"/>
              <a:t>Adrian COZUBA</a:t>
            </a:r>
            <a:r>
              <a:rPr lang="ro-RO" sz="2000" b="1" kern="0" dirty="0"/>
              <a:t>Ș.</a:t>
            </a:r>
            <a:endParaRPr lang="ro-RO" sz="2000" kern="0" dirty="0"/>
          </a:p>
          <a:p>
            <a:pPr marL="0" indent="0">
              <a:buNone/>
            </a:pPr>
            <a:endParaRPr lang="ro-RO" sz="2000" b="1" dirty="0"/>
          </a:p>
          <a:p>
            <a:pPr marL="0" indent="0">
              <a:buNone/>
            </a:pPr>
            <a:r>
              <a:rPr lang="en-US" sz="2000" b="1" dirty="0"/>
              <a:t>Closing remarks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506B49-79E7-E71F-BBFB-83262312E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066"/>
            <a:ext cx="12192000" cy="1500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416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9BD4020-0D7A-6A24-2C20-1CF93D5AB2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24FB0C1-6F5F-2C20-0648-2E5617EBE1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066"/>
            <a:ext cx="12192000" cy="150097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8F4C970-CB31-E1B9-67A2-4C6744E722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1794" y="2020385"/>
            <a:ext cx="4467486" cy="241953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E41F18A-F70C-B3A6-0DFF-ED73F7E5AA12}"/>
              </a:ext>
            </a:extLst>
          </p:cNvPr>
          <p:cNvSpPr txBox="1"/>
          <p:nvPr/>
        </p:nvSpPr>
        <p:spPr>
          <a:xfrm>
            <a:off x="2355811" y="4807207"/>
            <a:ext cx="70915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urlz MT" panose="04040404050702020202" pitchFamily="82" charset="0"/>
              </a:rPr>
              <a:t>THANK</a:t>
            </a:r>
            <a:r>
              <a:rPr lang="en-US" sz="7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urlz MT" panose="04040404050702020202" pitchFamily="82" charset="0"/>
              </a:rPr>
              <a:t> </a:t>
            </a:r>
            <a:r>
              <a:rPr lang="en-US" sz="9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urlz MT" panose="04040404050702020202" pitchFamily="82" charset="0"/>
              </a:rPr>
              <a:t>YOU!</a:t>
            </a:r>
          </a:p>
        </p:txBody>
      </p:sp>
    </p:spTree>
    <p:extLst>
      <p:ext uri="{BB962C8B-B14F-4D97-AF65-F5344CB8AC3E}">
        <p14:creationId xmlns:p14="http://schemas.microsoft.com/office/powerpoint/2010/main" val="3303668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209</Words>
  <Application>Microsoft Office PowerPoint</Application>
  <PresentationFormat>Widescreen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Algerian</vt:lpstr>
      <vt:lpstr>Arial</vt:lpstr>
      <vt:lpstr>Bahnschrift SemiBold Condensed</vt:lpstr>
      <vt:lpstr>Calibri</vt:lpstr>
      <vt:lpstr>Calibri Light</vt:lpstr>
      <vt:lpstr>Curlz MT</vt:lpstr>
      <vt:lpstr>Wingdings</vt:lpstr>
      <vt:lpstr>Office Theme</vt:lpstr>
      <vt:lpstr>THE 1st EXPERT WORKING GROUP SEDM/RESILIENCE</vt:lpstr>
      <vt:lpstr>PowerPoint Presentation</vt:lpstr>
      <vt:lpstr>Agenda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1EWG SEDM/RESILIENCE</dc:title>
  <dc:creator>Roman Daniela-Felicia</dc:creator>
  <cp:lastModifiedBy>Roman Daniela-Felicia</cp:lastModifiedBy>
  <cp:revision>14</cp:revision>
  <dcterms:created xsi:type="dcterms:W3CDTF">2025-02-11T05:56:54Z</dcterms:created>
  <dcterms:modified xsi:type="dcterms:W3CDTF">2025-02-14T08:02:11Z</dcterms:modified>
</cp:coreProperties>
</file>